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1"/>
  </p:notesMasterIdLst>
  <p:handoutMasterIdLst>
    <p:handoutMasterId r:id="rId22"/>
  </p:handoutMasterIdLst>
  <p:sldIdLst>
    <p:sldId id="330" r:id="rId5"/>
    <p:sldId id="375" r:id="rId6"/>
    <p:sldId id="401" r:id="rId7"/>
    <p:sldId id="373" r:id="rId8"/>
    <p:sldId id="384" r:id="rId9"/>
    <p:sldId id="403" r:id="rId10"/>
    <p:sldId id="404" r:id="rId11"/>
    <p:sldId id="405" r:id="rId12"/>
    <p:sldId id="406" r:id="rId13"/>
    <p:sldId id="407" r:id="rId14"/>
    <p:sldId id="408" r:id="rId15"/>
    <p:sldId id="409" r:id="rId16"/>
    <p:sldId id="411" r:id="rId17"/>
    <p:sldId id="402" r:id="rId18"/>
    <p:sldId id="400" r:id="rId19"/>
    <p:sldId id="374" r:id="rId20"/>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24" autoAdjust="0"/>
  </p:normalViewPr>
  <p:slideViewPr>
    <p:cSldViewPr snapToGrid="0">
      <p:cViewPr varScale="1">
        <p:scale>
          <a:sx n="102" d="100"/>
          <a:sy n="102" d="100"/>
        </p:scale>
        <p:origin x="4027" y="8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twitter.com/hashtag/CollabdaysBCN?src=hashtag_click"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twitter.com/CollabDays" TargetMode="External"/><Relationship Id="rId5" Type="http://schemas.openxmlformats.org/officeDocument/2006/relationships/hyperlink" Target="https://twitter.com/SUG_Cat"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devblogs.microsoft.com/commandline/sharing-ssh-keys-between-windows-and-wsl-2/"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4" Type="http://schemas.openxmlformats.org/officeDocument/2006/relationships/hyperlink" Target="https://spblog.net/post/2019/06/24/using-lerna-to-manage-spfx-projects-with-library-component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877473-2229-4B84-B815-D429EA602C4E}"/>
              </a:ext>
            </a:extLst>
          </p:cNvPr>
          <p:cNvPicPr>
            <a:picLocks noChangeAspect="1"/>
          </p:cNvPicPr>
          <p:nvPr/>
        </p:nvPicPr>
        <p:blipFill>
          <a:blip r:embed="rId3"/>
          <a:stretch>
            <a:fillRect/>
          </a:stretch>
        </p:blipFill>
        <p:spPr>
          <a:xfrm>
            <a:off x="-2" y="-156418"/>
            <a:ext cx="9144000" cy="5502807"/>
          </a:xfrm>
          <a:prstGeom prst="rect">
            <a:avLst/>
          </a:prstGeom>
        </p:spPr>
      </p:pic>
      <p:sp>
        <p:nvSpPr>
          <p:cNvPr id="8" name="Rectangle 7">
            <a:extLst>
              <a:ext uri="{FF2B5EF4-FFF2-40B4-BE49-F238E27FC236}">
                <a16:creationId xmlns:a16="http://schemas.microsoft.com/office/drawing/2014/main" id="{5A77427A-A2E7-4701-85DE-302633DBCEFB}"/>
              </a:ext>
            </a:extLst>
          </p:cNvPr>
          <p:cNvSpPr/>
          <p:nvPr/>
        </p:nvSpPr>
        <p:spPr bwMode="auto">
          <a:xfrm>
            <a:off x="0" y="5962649"/>
            <a:ext cx="9143997" cy="895351"/>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sp>
        <p:nvSpPr>
          <p:cNvPr id="6" name="Title 16"/>
          <p:cNvSpPr>
            <a:spLocks noGrp="1"/>
          </p:cNvSpPr>
          <p:nvPr>
            <p:ph type="title" idx="4294967295"/>
          </p:nvPr>
        </p:nvSpPr>
        <p:spPr>
          <a:xfrm>
            <a:off x="0" y="3960813"/>
            <a:ext cx="9144000"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9144000" cy="781050"/>
          </a:xfrm>
          <a:solidFill>
            <a:srgbClr val="F2F2F2"/>
          </a:solidFill>
          <a:ln>
            <a:noFill/>
          </a:ln>
        </p:spPr>
        <p:txBody>
          <a:bodyPr anchor="ctr">
            <a:normAutofit/>
          </a:bodyPr>
          <a:lstStyle/>
          <a:p>
            <a:pPr marL="180000" indent="0">
              <a:buNone/>
            </a:pPr>
            <a:r>
              <a:rPr lang="en-US" sz="2000" b="1" dirty="0"/>
              <a:t>Ruben Toribio | Luis Mañez</a:t>
            </a:r>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6714783" y="3680208"/>
            <a:ext cx="2429214" cy="2429214"/>
          </a:xfrm>
          <a:prstGeom prst="rect">
            <a:avLst/>
          </a:prstGeom>
        </p:spPr>
      </p:pic>
      <p:sp>
        <p:nvSpPr>
          <p:cNvPr id="15" name="CuadroTexto 14">
            <a:extLst>
              <a:ext uri="{FF2B5EF4-FFF2-40B4-BE49-F238E27FC236}">
                <a16:creationId xmlns:a16="http://schemas.microsoft.com/office/drawing/2014/main" id="{975C92B3-A482-4A1E-8D41-26C47F9E42BA}"/>
              </a:ext>
            </a:extLst>
          </p:cNvPr>
          <p:cNvSpPr txBox="1"/>
          <p:nvPr/>
        </p:nvSpPr>
        <p:spPr>
          <a:xfrm>
            <a:off x="703383" y="6197844"/>
            <a:ext cx="4642338" cy="369332"/>
          </a:xfrm>
          <a:prstGeom prst="rect">
            <a:avLst/>
          </a:prstGeom>
          <a:noFill/>
        </p:spPr>
        <p:txBody>
          <a:bodyPr wrap="square">
            <a:spAutoFit/>
          </a:bodyPr>
          <a:lstStyle/>
          <a:p>
            <a:pPr algn="l"/>
            <a:r>
              <a:rPr lang="en-US" b="0" i="0" u="none" strike="noStrike" dirty="0">
                <a:solidFill>
                  <a:schemeClr val="bg1"/>
                </a:solidFill>
                <a:effectLst/>
                <a:latin typeface="TwitterChirp"/>
                <a:hlinkClick r:id="rId5">
                  <a:extLst>
                    <a:ext uri="{A12FA001-AC4F-418D-AE19-62706E023703}">
                      <ahyp:hlinkClr xmlns:ahyp="http://schemas.microsoft.com/office/drawing/2018/hyperlinkcolor" val="tx"/>
                    </a:ext>
                  </a:extLst>
                </a:hlinkClick>
              </a:rPr>
              <a:t>@SUG_Cat</a:t>
            </a:r>
            <a:r>
              <a:rPr lang="en-US" dirty="0">
                <a:solidFill>
                  <a:schemeClr val="bg1"/>
                </a:solidFill>
                <a:latin typeface="TwitterChirp"/>
              </a:rPr>
              <a:t>       </a:t>
            </a:r>
            <a:r>
              <a:rPr lang="en-US" b="0" i="0" u="none" strike="noStrike" dirty="0">
                <a:solidFill>
                  <a:schemeClr val="bg1"/>
                </a:solidFill>
                <a:effectLst/>
                <a:latin typeface="TwitterChirp"/>
                <a:hlinkClick r:id="rId6">
                  <a:extLst>
                    <a:ext uri="{A12FA001-AC4F-418D-AE19-62706E023703}">
                      <ahyp:hlinkClr xmlns:ahyp="http://schemas.microsoft.com/office/drawing/2018/hyperlinkcolor" val="tx"/>
                    </a:ext>
                  </a:extLst>
                </a:hlinkClick>
              </a:rPr>
              <a:t>@CollabDays</a:t>
            </a:r>
            <a:r>
              <a:rPr lang="en-US" b="0" i="0" u="none" strike="noStrike" dirty="0">
                <a:solidFill>
                  <a:schemeClr val="bg1"/>
                </a:solidFill>
                <a:effectLst/>
                <a:latin typeface="TwitterChirp"/>
              </a:rPr>
              <a:t>      </a:t>
            </a:r>
            <a:r>
              <a:rPr lang="en-US" b="0" i="0" u="none" strike="noStrike" dirty="0">
                <a:solidFill>
                  <a:schemeClr val="bg1"/>
                </a:solidFill>
                <a:effectLst/>
                <a:latin typeface="TwitterChirp"/>
                <a:hlinkClick r:id="rId7">
                  <a:extLst>
                    <a:ext uri="{A12FA001-AC4F-418D-AE19-62706E023703}">
                      <ahyp:hlinkClr xmlns:ahyp="http://schemas.microsoft.com/office/drawing/2018/hyperlinkcolor" val="tx"/>
                    </a:ext>
                  </a:extLst>
                </a:hlinkClick>
              </a:rPr>
              <a:t>#CollabdaysBCN</a:t>
            </a:r>
            <a:endParaRPr lang="en-US" b="0" i="0" dirty="0">
              <a:solidFill>
                <a:schemeClr val="bg1"/>
              </a:solidFill>
              <a:effectLst/>
              <a:latin typeface="TwitterChirp"/>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6822828" y="6033055"/>
            <a:ext cx="4642338" cy="369332"/>
          </a:xfrm>
          <a:prstGeom prst="rect">
            <a:avLst/>
          </a:prstGeom>
          <a:noFill/>
        </p:spPr>
        <p:txBody>
          <a:bodyPr wrap="square">
            <a:spAutoFit/>
          </a:bodyPr>
          <a:lstStyle/>
          <a:p>
            <a:pPr algn="l"/>
            <a:r>
              <a:rPr lang="en-US" b="0" i="0" dirty="0">
                <a:solidFill>
                  <a:schemeClr val="bg1"/>
                </a:solidFill>
                <a:effectLst/>
                <a:latin typeface="TwitterChirp"/>
              </a:rPr>
              <a:t> 6th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
        <p:nvSpPr>
          <p:cNvPr id="4" name="Content Placeholder 3">
            <a:extLst>
              <a:ext uri="{FF2B5EF4-FFF2-40B4-BE49-F238E27FC236}">
                <a16:creationId xmlns:a16="http://schemas.microsoft.com/office/drawing/2014/main" id="{D481696E-C487-482D-A588-8EF5C5272AB4}"/>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928796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389436" y="1273445"/>
            <a:ext cx="8348298" cy="222208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p:txBody>
      </p:sp>
    </p:spTree>
    <p:extLst>
      <p:ext uri="{BB962C8B-B14F-4D97-AF65-F5344CB8AC3E}">
        <p14:creationId xmlns:p14="http://schemas.microsoft.com/office/powerpoint/2010/main" val="2885514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1600" dirty="0" err="1"/>
              <a:t>Sharepoint</a:t>
            </a:r>
            <a:r>
              <a:rPr lang="en-US" sz="1600" dirty="0"/>
              <a:t> &amp; M365 Architect and Full Stack Developer</a:t>
            </a:r>
          </a:p>
          <a:p>
            <a:pPr marL="0" indent="0">
              <a:buNone/>
            </a:pPr>
            <a:r>
              <a:rPr lang="en-US" sz="1600" dirty="0" err="1"/>
              <a:t>Hiberus</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@Rtoribiog</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2" name="Picture 2">
            <a:extLst>
              <a:ext uri="{FF2B5EF4-FFF2-40B4-BE49-F238E27FC236}">
                <a16:creationId xmlns:a16="http://schemas.microsoft.com/office/drawing/2014/main" id="{07C4F872-D37A-40C7-898E-AB6AD119B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6589"/>
            <a:ext cx="2301073" cy="230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0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a:t>
            </a:r>
          </a:p>
          <a:p>
            <a:pPr marL="0" indent="0">
              <a:buNone/>
            </a:pPr>
            <a:r>
              <a:rPr lang="en-US" sz="1600" dirty="0"/>
              <a:t>Chief Architect</a:t>
            </a:r>
          </a:p>
          <a:p>
            <a:pPr marL="0" indent="0">
              <a:buNone/>
            </a:pPr>
            <a:r>
              <a:rPr lang="en-US" sz="1600" dirty="0" err="1"/>
              <a:t>ClearPeople</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@luismanez</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1A0E807B-E0CE-4B23-9F64-98E88BD5D8DA}"/>
              </a:ext>
            </a:extLst>
          </p:cNvPr>
          <p:cNvPicPr>
            <a:picLocks noChangeAspect="1"/>
          </p:cNvPicPr>
          <p:nvPr/>
        </p:nvPicPr>
        <p:blipFill>
          <a:blip r:embed="rId4"/>
          <a:stretch>
            <a:fillRect/>
          </a:stretch>
        </p:blipFill>
        <p:spPr>
          <a:xfrm>
            <a:off x="0" y="3956587"/>
            <a:ext cx="2215343" cy="2296849"/>
          </a:xfrm>
          <a:prstGeom prst="rect">
            <a:avLst/>
          </a:prstGeom>
        </p:spPr>
      </p:pic>
    </p:spTree>
    <p:extLst>
      <p:ext uri="{BB962C8B-B14F-4D97-AF65-F5344CB8AC3E}">
        <p14:creationId xmlns:p14="http://schemas.microsoft.com/office/powerpoint/2010/main" val="389413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Bundle</a:t>
            </a:r>
            <a:r>
              <a:rPr lang="es-ES" dirty="0"/>
              <a:t> </a:t>
            </a:r>
            <a:r>
              <a:rPr lang="es-ES" dirty="0" err="1"/>
              <a:t>improvements</a:t>
            </a:r>
            <a:endParaRPr lang="es-ES" dirty="0"/>
          </a:p>
          <a:p>
            <a:pPr marL="342900" indent="-342900">
              <a:buFont typeface="+mj-lt"/>
              <a:buAutoNum type="arabicPeriod"/>
            </a:pPr>
            <a:r>
              <a:rPr lang="es-ES" dirty="0"/>
              <a:t>Performance </a:t>
            </a:r>
            <a:r>
              <a:rPr lang="es-ES" dirty="0" err="1"/>
              <a:t>improvements</a:t>
            </a:r>
            <a:endParaRPr lang="es-ES" dirty="0"/>
          </a:p>
          <a:p>
            <a:pPr marL="342900" indent="-342900">
              <a:buFont typeface="+mj-lt"/>
              <a:buAutoNum type="arabicPeriod"/>
            </a:pPr>
            <a:r>
              <a:rPr lang="es-ES" dirty="0"/>
              <a:t>¿</a:t>
            </a:r>
            <a:r>
              <a:rPr lang="es-ES" dirty="0" err="1"/>
              <a:t>Modernize</a:t>
            </a:r>
            <a:r>
              <a:rPr lang="es-ES" dirty="0"/>
              <a:t> </a:t>
            </a:r>
            <a:r>
              <a:rPr lang="es-ES" dirty="0" err="1"/>
              <a:t>your</a:t>
            </a:r>
            <a:r>
              <a:rPr lang="es-ES" dirty="0"/>
              <a:t> </a:t>
            </a:r>
            <a:r>
              <a:rPr lang="es-ES" dirty="0" err="1"/>
              <a:t>spfx</a:t>
            </a:r>
            <a:r>
              <a:rPr lang="es-ES" dirty="0"/>
              <a:t> </a:t>
            </a:r>
            <a:r>
              <a:rPr lang="es-ES" dirty="0" err="1"/>
              <a:t>projects</a:t>
            </a:r>
            <a:r>
              <a:rPr lang="es-ES" dirty="0"/>
              <a:t>? (o al menos cambiar la versión de </a:t>
            </a:r>
            <a:r>
              <a:rPr lang="es-ES" dirty="0" err="1"/>
              <a:t>TypeScript</a:t>
            </a:r>
            <a:r>
              <a:rPr lang="es-ES" dirty="0"/>
              <a:t>)</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1842761650"/>
              </p:ext>
            </p:extLst>
          </p:nvPr>
        </p:nvGraphicFramePr>
        <p:xfrm>
          <a:off x="1524000" y="3653229"/>
          <a:ext cx="6096000" cy="1924797"/>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818</Words>
  <Application>Microsoft Office PowerPoint</Application>
  <PresentationFormat>On-screen Show (4:3)</PresentationFormat>
  <Paragraphs>131</Paragraphs>
  <Slides>16</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Arial</vt:lpstr>
      <vt:lpstr>Calibri</vt:lpstr>
      <vt:lpstr>Consolas</vt:lpstr>
      <vt:lpstr>Monaco</vt:lpstr>
      <vt:lpstr>Segoe UI</vt:lpstr>
      <vt:lpstr>Segoe UI Light</vt:lpstr>
      <vt:lpstr>TwitterChirp</vt:lpstr>
      <vt:lpstr>Wingdings</vt:lpstr>
      <vt:lpstr>5-30055_SharePoint Template 2012 - 16x9 - White Background</vt:lpstr>
      <vt:lpstr>Exprime tus proyectos SPFX</vt:lpstr>
      <vt:lpstr>PowerPoint Presentation</vt:lpstr>
      <vt:lpstr>PowerPoint Presentation</vt:lpstr>
      <vt:lpstr>PowerPoint Presentation</vt:lpstr>
      <vt:lpstr>PowerPoint Presentation</vt:lpstr>
      <vt:lpstr>PowerPoint Presentation</vt:lpstr>
      <vt:lpstr>PowerPoint Presentation</vt:lpstr>
      <vt:lpstr>Gotchas installing WSL2</vt:lpstr>
      <vt:lpstr>PowerPoint Presentation</vt:lpstr>
      <vt:lpstr>PowerPoint Presentation</vt:lpstr>
      <vt:lpstr>Lerna</vt:lpstr>
      <vt:lpstr>Contoso intranet SPFx solution</vt:lpstr>
      <vt:lpstr>Lerna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2021-10-22T12:12:55Z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